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am Marko and I work at Vast as ML software engineer</a:t>
            </a:r>
          </a:p>
          <a:p>
            <a:pPr/>
            <a:r>
              <a:t>I create computer vision models to extract features from used cars photos</a:t>
            </a:r>
          </a:p>
          <a:p>
            <a:pPr/>
            <a:r>
              <a:t>Got interested in AI Safety on conference just like this one</a:t>
            </a:r>
          </a:p>
          <a:p>
            <a:p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 am very optimistic and eager to see what the future holds for us, but it's important that we avoid risks so we can live to see the progress</a:t>
            </a:r>
          </a:p>
          <a:p>
            <a:pPr/>
          </a:p>
          <a:p>
            <a:pPr/>
            <a:r>
              <a:t>Highlander - Christopher Lambert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Would be cool if we can work less and live better off, but it seems that’s not happening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Scary because technology is there - it’s just matter of a minimisation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Shape 1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we could do it with bilogical and chemical weapons we can do it with autonomous weapons.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All current technology</a:t>
            </a:r>
          </a:p>
          <a:p>
            <a:pPr/>
          </a:p>
          <a:p>
            <a:pPr/>
            <a:r>
              <a:t>Generative adversarial network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Released in 2014. Peer reviewed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Not a real solution: 3 laws of robotics</a:t>
            </a:r>
          </a:p>
          <a:p>
            <a:pPr/>
            <a:r>
              <a:t>Similar to real problem: King Midias story</a:t>
            </a:r>
          </a:p>
          <a:p>
            <a:pPr/>
            <a:r>
              <a:t>Many researchers are working on this problem and still they don’t think they’ve figured it out.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Shape 2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people working on AI Safety - but much more talent goes to development of AI</a:t>
            </a:r>
          </a:p>
          <a:p>
            <a:pPr/>
            <a:r>
              <a:t>BENEFICIAL AI 2017 conference picture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There are organizations</a:t>
            </a:r>
          </a:p>
          <a:p>
            <a:pPr/>
            <a:r>
              <a:t>There is funding for research</a:t>
            </a:r>
          </a:p>
          <a:p>
            <a:pPr/>
            <a:r>
              <a:t>I can introduce you to people from these organisations</a:t>
            </a:r>
          </a:p>
          <a:p>
            <a:pPr/>
            <a:r>
              <a:t>PhDs in math, decision theory, CS</a:t>
            </a:r>
          </a:p>
          <a:p>
            <a:pPr/>
            <a:r>
              <a:t>Also you can donate. All of these are non-profits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5" name="Shape 2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Any answer I give will be inferior to “42”</a:t>
            </a:r>
          </a:p>
          <a:p>
            <a:pPr/>
          </a:p>
          <a:p>
            <a:pPr/>
            <a:r>
              <a:t>I’ll be happy to answer any questions after the talk</a:t>
            </a:r>
          </a:p>
          <a:p>
            <a:pPr/>
          </a:p>
          <a:p>
            <a:pPr/>
            <a:r>
              <a:t>Deep Thought from “The Hitchhiker's Guide to the Galaxy”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It’s great that coctail party is right after this talk, so we can all drink like it’s the end of the world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Knowledge is transferable to real world.</a:t>
            </a:r>
          </a:p>
          <a:p>
            <a:pPr/>
            <a:r>
              <a:t>DeepBlue was AI</a:t>
            </a:r>
          </a:p>
          <a:p>
            <a:pPr/>
            <a:r>
              <a:t>As soon as AI is reached we start to call it algorithm and not AI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RL is predominant in AI research. Not the usual supervised learning</a:t>
            </a:r>
          </a:p>
          <a:p>
            <a:pPr/>
            <a:r>
              <a:t>Breakout</a:t>
            </a:r>
          </a:p>
          <a:p>
            <a:pPr/>
            <a:r>
              <a:t>If it’s competitive (Go, DOTA) it plays against a version of itself </a:t>
            </a:r>
          </a:p>
          <a:p>
            <a:pPr/>
            <a:r>
              <a:t>What is learned transfers to outside world - e.g. autonomous driving and robots in OpenAI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AlphaGo Zero - 3 days of training to reach AlphaGo Lee Sedol version using 4TPU</a:t>
            </a:r>
          </a:p>
          <a:p>
            <a:pPr/>
            <a:r>
              <a:t>AlphaGo had previously played games fed to it</a:t>
            </a:r>
          </a:p>
          <a:p>
            <a:pPr/>
            <a:r>
              <a:t>AlphaGo Zero learns everything on its own and achieves better results</a:t>
            </a:r>
          </a:p>
          <a:p>
            <a:pPr/>
          </a:p>
          <a:p>
            <a:pPr/>
            <a:r>
              <a:t>Very similar stories across the industry - AlphaGo isn’t an odd example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Moore's law is the observation that the number of transistors in a dense integrated circuit doubles about every two years. Progress slowed as we reached 22 nm technology. Actual doubling period is 18 months</a:t>
            </a:r>
          </a:p>
          <a:p>
            <a:pPr/>
          </a:p>
          <a:p>
            <a:pPr/>
            <a:r>
              <a:t>Nvidia Volta vs Kepler offers 10x more compute for the same amount of transistors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After space race has been won, funding was cut</a:t>
            </a:r>
          </a:p>
          <a:p>
            <a:pPr/>
            <a:r>
              <a:t>Only 2 years later, brothers Wright will fly with Wright Flyer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Headline from 2017</a:t>
            </a:r>
          </a:p>
          <a:p>
            <a:pPr/>
          </a:p>
          <a:p>
            <a:pPr/>
            <a:r>
              <a:t>A month ago AI is totally controlling cooling instead of giving recommendations</a:t>
            </a:r>
          </a:p>
          <a:p>
            <a:pPr/>
          </a:p>
          <a:p>
            <a:pPr/>
            <a:r>
              <a:t>Google bought DeepMind in 2014 for $500M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OpenAI paid its top researcher, Ilya Sutskever, more than $1.9 million in 2016.</a:t>
            </a:r>
          </a:p>
          <a:p>
            <a:pPr/>
          </a:p>
          <a:p>
            <a:pPr/>
            <a:r>
              <a:t>“Even newly minted Ph.D.s in machine learning and data science can make more than $300,000. “</a:t>
            </a:r>
            <a:br/>
            <a:r>
              <a:t>Bloomberg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850900" y="1270000"/>
            <a:ext cx="113030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850900" y="4864100"/>
            <a:ext cx="11303000" cy="1574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3" name="“Type a quote here.”"/>
          <p:cNvSpPr txBox="1"/>
          <p:nvPr>
            <p:ph type="body" sz="quarter" idx="14"/>
          </p:nvPr>
        </p:nvSpPr>
        <p:spPr>
          <a:xfrm>
            <a:off x="1270000" y="42672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825500" y="914400"/>
            <a:ext cx="11341100" cy="5740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787400" y="6807200"/>
            <a:ext cx="11430000" cy="1219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787400" y="3657600"/>
            <a:ext cx="11430000" cy="24384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Image"/>
          <p:cNvSpPr/>
          <p:nvPr>
            <p:ph type="pic" sz="half" idx="13"/>
          </p:nvPr>
        </p:nvSpPr>
        <p:spPr>
          <a:xfrm>
            <a:off x="7200900" y="1257300"/>
            <a:ext cx="50165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8" name="Title Text"/>
          <p:cNvSpPr txBox="1"/>
          <p:nvPr>
            <p:ph type="title"/>
          </p:nvPr>
        </p:nvSpPr>
        <p:spPr>
          <a:xfrm>
            <a:off x="787400" y="1384300"/>
            <a:ext cx="5638800" cy="3505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quarter" idx="1"/>
          </p:nvPr>
        </p:nvSpPr>
        <p:spPr>
          <a:xfrm>
            <a:off x="787400" y="4876800"/>
            <a:ext cx="5638800" cy="3759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42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idx="1"/>
          </p:nvPr>
        </p:nvSpPr>
        <p:spPr>
          <a:xfrm>
            <a:off x="787400" y="2768600"/>
            <a:ext cx="114300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Image"/>
          <p:cNvSpPr/>
          <p:nvPr>
            <p:ph type="pic" sz="half" idx="13"/>
          </p:nvPr>
        </p:nvSpPr>
        <p:spPr>
          <a:xfrm>
            <a:off x="7213600" y="2755900"/>
            <a:ext cx="5016500" cy="5715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6" name="Body Level One…"/>
          <p:cNvSpPr txBox="1"/>
          <p:nvPr>
            <p:ph type="body" sz="half" idx="1"/>
          </p:nvPr>
        </p:nvSpPr>
        <p:spPr>
          <a:xfrm>
            <a:off x="787400" y="2768600"/>
            <a:ext cx="5422900" cy="5715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Image"/>
          <p:cNvSpPr/>
          <p:nvPr>
            <p:ph type="pic" sz="quarter" idx="13"/>
          </p:nvPr>
        </p:nvSpPr>
        <p:spPr>
          <a:xfrm>
            <a:off x="6858000" y="5105400"/>
            <a:ext cx="5321300" cy="3381384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3" name="Image"/>
          <p:cNvSpPr/>
          <p:nvPr>
            <p:ph type="pic" sz="quarter" idx="14"/>
          </p:nvPr>
        </p:nvSpPr>
        <p:spPr>
          <a:xfrm>
            <a:off x="6858000" y="1270000"/>
            <a:ext cx="5316292" cy="3378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half" idx="15"/>
          </p:nvPr>
        </p:nvSpPr>
        <p:spPr>
          <a:xfrm>
            <a:off x="1143000" y="1244600"/>
            <a:ext cx="5219700" cy="7213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xfrm>
            <a:off x="12534899" y="9311678"/>
            <a:ext cx="312015" cy="312344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787400" y="1371600"/>
            <a:ext cx="11430000" cy="701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787400" y="254000"/>
            <a:ext cx="114300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536220" y="9311678"/>
            <a:ext cx="312015" cy="3123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b="1" sz="14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2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889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333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1778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2222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2667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3111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35560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4000500" marR="0" indent="-444500" algn="l" defTabSz="584200" rtl="0" latinLnBrk="0">
        <a:lnSpc>
          <a:spcPct val="100000"/>
        </a:lnSpc>
        <a:spcBef>
          <a:spcPts val="36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36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6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7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tif"/><Relationship Id="rId4" Type="http://schemas.openxmlformats.org/officeDocument/2006/relationships/image" Target="../media/image1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tif"/><Relationship Id="rId4" Type="http://schemas.openxmlformats.org/officeDocument/2006/relationships/image" Target="../media/image11.tif"/><Relationship Id="rId5" Type="http://schemas.openxmlformats.org/officeDocument/2006/relationships/image" Target="../media/image12.tif"/><Relationship Id="rId6" Type="http://schemas.openxmlformats.org/officeDocument/2006/relationships/image" Target="../media/image13.tif"/><Relationship Id="rId7" Type="http://schemas.openxmlformats.org/officeDocument/2006/relationships/image" Target="../media/image14.tif"/><Relationship Id="rId8" Type="http://schemas.openxmlformats.org/officeDocument/2006/relationships/image" Target="../media/image15.tif"/><Relationship Id="rId9" Type="http://schemas.openxmlformats.org/officeDocument/2006/relationships/image" Target="../media/image16.tif"/><Relationship Id="rId10" Type="http://schemas.openxmlformats.org/officeDocument/2006/relationships/image" Target="../media/image17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tif"/><Relationship Id="rId4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"/><Relationship Id="rId4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an AI cause the end of the human race?"/>
          <p:cNvSpPr txBox="1"/>
          <p:nvPr>
            <p:ph type="ctrTitle"/>
          </p:nvPr>
        </p:nvSpPr>
        <p:spPr>
          <a:xfrm>
            <a:off x="850900" y="1297828"/>
            <a:ext cx="11303000" cy="294924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Can AI cause the end of the human race?</a:t>
            </a:r>
          </a:p>
        </p:txBody>
      </p:sp>
      <p:sp>
        <p:nvSpPr>
          <p:cNvPr id="119" name="Marko Baštovanović"/>
          <p:cNvSpPr txBox="1"/>
          <p:nvPr>
            <p:ph type="subTitle" sz="quarter" idx="1"/>
          </p:nvPr>
        </p:nvSpPr>
        <p:spPr>
          <a:xfrm>
            <a:off x="3090065" y="5764629"/>
            <a:ext cx="6824670" cy="96928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Marko Baštovanović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62224" y="7263532"/>
            <a:ext cx="3080352" cy="1448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46216" y="1975991"/>
            <a:ext cx="9512368" cy="28679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48835" y="5293539"/>
            <a:ext cx="10307130" cy="319366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Number of ML/AI arxiv papers submited (2012-2017)…"/>
          <p:cNvSpPr txBox="1"/>
          <p:nvPr/>
        </p:nvSpPr>
        <p:spPr>
          <a:xfrm>
            <a:off x="540419" y="8508660"/>
            <a:ext cx="11413387" cy="7818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Number of ML/AI arxiv papers submited (2012-2017)</a:t>
            </a:r>
          </a:p>
          <a:p>
            <a:pPr>
              <a:defRPr sz="1500"/>
            </a:pPr>
            <a:r>
              <a:t>Source: Andrej Karpathy</a:t>
            </a:r>
          </a:p>
        </p:txBody>
      </p:sp>
      <p:sp>
        <p:nvSpPr>
          <p:cNvPr id="172" name="Where does the tallent go"/>
          <p:cNvSpPr txBox="1"/>
          <p:nvPr>
            <p:ph type="title" idx="4294967295"/>
          </p:nvPr>
        </p:nvSpPr>
        <p:spPr>
          <a:xfrm>
            <a:off x="787400" y="307150"/>
            <a:ext cx="11430000" cy="12192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Where does the tallent go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he good stuff"/>
          <p:cNvSpPr txBox="1"/>
          <p:nvPr>
            <p:ph type="title"/>
          </p:nvPr>
        </p:nvSpPr>
        <p:spPr>
          <a:xfrm>
            <a:off x="787400" y="72234"/>
            <a:ext cx="11430000" cy="1509779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The good stuff</a:t>
            </a:r>
          </a:p>
        </p:txBody>
      </p:sp>
      <p:sp>
        <p:nvSpPr>
          <p:cNvPr id="177" name="Abundance…"/>
          <p:cNvSpPr txBox="1"/>
          <p:nvPr>
            <p:ph type="body" sz="half" idx="1"/>
          </p:nvPr>
        </p:nvSpPr>
        <p:spPr>
          <a:xfrm>
            <a:off x="793750" y="2566203"/>
            <a:ext cx="5422900" cy="5715001"/>
          </a:xfrm>
          <a:prstGeom prst="rect">
            <a:avLst/>
          </a:prstGeom>
        </p:spPr>
        <p:txBody>
          <a:bodyPr/>
          <a:lstStyle/>
          <a:p>
            <a:pPr marL="440055" indent="-440055" defTabSz="578358">
              <a:spcBef>
                <a:spcPts val="3500"/>
              </a:spcBef>
              <a:buBlip>
                <a:blip r:embed="rId3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Abundance</a:t>
            </a:r>
          </a:p>
          <a:p>
            <a:pPr marL="440055" indent="-440055" defTabSz="578358">
              <a:spcBef>
                <a:spcPts val="3500"/>
              </a:spcBef>
              <a:buBlip>
                <a:blip r:embed="rId3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Make everybody happy</a:t>
            </a:r>
          </a:p>
          <a:p>
            <a:pPr marL="440055" indent="-440055" defTabSz="578358">
              <a:spcBef>
                <a:spcPts val="3500"/>
              </a:spcBef>
              <a:buBlip>
                <a:blip r:embed="rId3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Medicine</a:t>
            </a:r>
          </a:p>
          <a:p>
            <a:pPr marL="440055" indent="-440055" defTabSz="578358">
              <a:spcBef>
                <a:spcPts val="3500"/>
              </a:spcBef>
              <a:buBlip>
                <a:blip r:embed="rId3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Immortality</a:t>
            </a:r>
          </a:p>
          <a:p>
            <a:pPr marL="440055" indent="-440055" defTabSz="578358">
              <a:spcBef>
                <a:spcPts val="3500"/>
              </a:spcBef>
              <a:buBlip>
                <a:blip r:embed="rId3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Colonise other planets</a:t>
            </a:r>
          </a:p>
          <a:p>
            <a:pPr marL="440055" indent="-440055" defTabSz="578358">
              <a:spcBef>
                <a:spcPts val="3500"/>
              </a:spcBef>
              <a:buBlip>
                <a:blip r:embed="rId3"/>
              </a:buBlip>
              <a:defRPr sz="3564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and many more</a:t>
            </a:r>
          </a:p>
        </p:txBody>
      </p:sp>
      <p:pic>
        <p:nvPicPr>
          <p:cNvPr id="17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21592" y="1976780"/>
            <a:ext cx="4845390" cy="6893847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ource: Dimension Films"/>
          <p:cNvSpPr txBox="1"/>
          <p:nvPr/>
        </p:nvSpPr>
        <p:spPr>
          <a:xfrm>
            <a:off x="8874534" y="9085603"/>
            <a:ext cx="2139507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Dimension Films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he Bad Stuff: Massive unemployment"/>
          <p:cNvSpPr txBox="1"/>
          <p:nvPr>
            <p:ph type="title" idx="4294967295"/>
          </p:nvPr>
        </p:nvSpPr>
        <p:spPr>
          <a:xfrm>
            <a:off x="787400" y="254000"/>
            <a:ext cx="11430000" cy="1932347"/>
          </a:xfrm>
          <a:prstGeom prst="rect">
            <a:avLst/>
          </a:prstGeom>
        </p:spPr>
        <p:txBody>
          <a:bodyPr/>
          <a:lstStyle/>
          <a:p>
            <a:pPr algn="ctr" defTabSz="578358">
              <a:defRPr sz="5940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pPr>
            <a:r>
              <a:t>The Bad Stuff:</a:t>
            </a:r>
            <a:br/>
            <a:r>
              <a:t>Massive unemployment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31774" y="2770358"/>
            <a:ext cx="9980787" cy="6140895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ource: Moshe Vardi"/>
          <p:cNvSpPr txBox="1"/>
          <p:nvPr/>
        </p:nvSpPr>
        <p:spPr>
          <a:xfrm>
            <a:off x="5595715" y="9301737"/>
            <a:ext cx="1813370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Moshe Vardi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he Bad Stuff:…"/>
          <p:cNvSpPr txBox="1"/>
          <p:nvPr/>
        </p:nvSpPr>
        <p:spPr>
          <a:xfrm>
            <a:off x="787400" y="72234"/>
            <a:ext cx="11430000" cy="203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6000"/>
            </a:pPr>
            <a:r>
              <a:t>The Bad Stuff:</a:t>
            </a:r>
          </a:p>
          <a:p>
            <a:pPr>
              <a:defRPr sz="6000"/>
            </a:pPr>
            <a:r>
              <a:t>AI Weaponization</a:t>
            </a:r>
          </a:p>
        </p:txBody>
      </p:sp>
      <p:sp>
        <p:nvSpPr>
          <p:cNvPr id="190" name="Source: Future of Life Institute"/>
          <p:cNvSpPr txBox="1"/>
          <p:nvPr/>
        </p:nvSpPr>
        <p:spPr>
          <a:xfrm>
            <a:off x="5220811" y="9301737"/>
            <a:ext cx="2563178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Future of Life Institute</a:t>
            </a:r>
          </a:p>
        </p:txBody>
      </p:sp>
      <p:sp>
        <p:nvSpPr>
          <p:cNvPr id="191" name="Video removed due to GitHub space limitations. See it at:…"/>
          <p:cNvSpPr txBox="1"/>
          <p:nvPr/>
        </p:nvSpPr>
        <p:spPr>
          <a:xfrm>
            <a:off x="813497" y="4374325"/>
            <a:ext cx="11377804" cy="100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Video removed due to GitHub space limitations. See it at:</a:t>
            </a:r>
          </a:p>
          <a:p>
            <a:pPr>
              <a:defRPr sz="3000"/>
            </a:pPr>
            <a:r>
              <a:t>https://www.youtube.com/embed/9CO6M2HsoIA?start=15&amp;end=96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7059" y="1188413"/>
            <a:ext cx="9750682" cy="737677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Ban Lethal AI Weapons"/>
          <p:cNvSpPr txBox="1"/>
          <p:nvPr>
            <p:ph type="title" idx="4294967295"/>
          </p:nvPr>
        </p:nvSpPr>
        <p:spPr>
          <a:xfrm>
            <a:off x="787400" y="-89437"/>
            <a:ext cx="11430000" cy="12192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Ban Lethal AI Weapons</a:t>
            </a:r>
          </a:p>
        </p:txBody>
      </p:sp>
      <p:sp>
        <p:nvSpPr>
          <p:cNvPr id="197" name="Source: Max Tegmark"/>
          <p:cNvSpPr txBox="1"/>
          <p:nvPr/>
        </p:nvSpPr>
        <p:spPr>
          <a:xfrm>
            <a:off x="5549900" y="8623835"/>
            <a:ext cx="1905000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Max Tegmark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pear phishing…"/>
          <p:cNvSpPr txBox="1"/>
          <p:nvPr>
            <p:ph type="body" sz="half" idx="1"/>
          </p:nvPr>
        </p:nvSpPr>
        <p:spPr>
          <a:xfrm>
            <a:off x="1310645" y="1975874"/>
            <a:ext cx="9001062" cy="317037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Spear phishing</a:t>
            </a:r>
          </a:p>
          <a:p>
            <a:pPr>
              <a:buBlip>
                <a:blip r:embed="rId3"/>
              </a:buBlip>
            </a:pPr>
            <a:r>
              <a:t>Speech, image and video generation</a:t>
            </a:r>
          </a:p>
          <a:p>
            <a:pPr>
              <a:buBlip>
                <a:blip r:embed="rId3"/>
              </a:buBlip>
            </a:pPr>
            <a:r>
              <a:t>Political instability</a:t>
            </a:r>
          </a:p>
        </p:txBody>
      </p:sp>
      <p:sp>
        <p:nvSpPr>
          <p:cNvPr id="202" name="Malicious uses of AI"/>
          <p:cNvSpPr txBox="1"/>
          <p:nvPr>
            <p:ph type="title"/>
          </p:nvPr>
        </p:nvSpPr>
        <p:spPr>
          <a:xfrm>
            <a:off x="787400" y="72234"/>
            <a:ext cx="11430000" cy="1509779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Malicious uses of AI</a:t>
            </a:r>
          </a:p>
        </p:txBody>
      </p:sp>
      <p:pic>
        <p:nvPicPr>
          <p:cNvPr id="2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89625" y="5232780"/>
            <a:ext cx="9753601" cy="3086101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ource: Goodfellow et al. (2014)"/>
          <p:cNvSpPr txBox="1"/>
          <p:nvPr/>
        </p:nvSpPr>
        <p:spPr>
          <a:xfrm>
            <a:off x="4892634" y="8456339"/>
            <a:ext cx="2747583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Goodfellow et al. (2014)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uture Progress in AI: A Survey of Expert Opinion"/>
          <p:cNvSpPr txBox="1"/>
          <p:nvPr>
            <p:ph type="title"/>
          </p:nvPr>
        </p:nvSpPr>
        <p:spPr>
          <a:xfrm>
            <a:off x="787400" y="254000"/>
            <a:ext cx="11430000" cy="1932347"/>
          </a:xfrm>
          <a:prstGeom prst="rect">
            <a:avLst/>
          </a:prstGeom>
        </p:spPr>
        <p:txBody>
          <a:bodyPr/>
          <a:lstStyle>
            <a:lvl1pPr algn="ctr" defTabSz="578358">
              <a:defRPr sz="5940">
                <a:effectLst>
                  <a:outerShdw sx="100000" sy="100000" kx="0" ky="0" algn="b" rotWithShape="0" blurRad="50292" dist="37719" dir="5400000">
                    <a:srgbClr val="000000"/>
                  </a:outerShdw>
                </a:effectLst>
              </a:defRPr>
            </a:lvl1pPr>
          </a:lstStyle>
          <a:p>
            <a:pPr/>
            <a:r>
              <a:t>Future Progress in AI: A Survey of Expert Opinion</a:t>
            </a:r>
          </a:p>
        </p:txBody>
      </p:sp>
      <p:sp>
        <p:nvSpPr>
          <p:cNvPr id="209" name="170 AI experts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170 AI experts</a:t>
            </a:r>
          </a:p>
          <a:p>
            <a:pPr>
              <a:buBlip>
                <a:blip r:embed="rId3"/>
              </a:buBlip>
            </a:pPr>
            <a:r>
              <a:t>Superintelligence: </a:t>
            </a:r>
            <a:br/>
            <a:r>
              <a:t>50% by 2040-2050</a:t>
            </a:r>
            <a:br/>
            <a:r>
              <a:t>90% by 2075</a:t>
            </a:r>
          </a:p>
          <a:p>
            <a:pPr>
              <a:buBlip>
                <a:blip r:embed="rId3"/>
              </a:buBlip>
            </a:pPr>
            <a:r>
              <a:t>1/3 that outcome is “bad” or “extremely bad”</a:t>
            </a:r>
          </a:p>
        </p:txBody>
      </p:sp>
      <p:pic>
        <p:nvPicPr>
          <p:cNvPr id="21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3114" y="2283212"/>
            <a:ext cx="6224771" cy="6369774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Nick Bostrom"/>
          <p:cNvSpPr txBox="1"/>
          <p:nvPr/>
        </p:nvSpPr>
        <p:spPr>
          <a:xfrm>
            <a:off x="7004050" y="8749851"/>
            <a:ext cx="5422900" cy="5152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43991">
              <a:spcBef>
                <a:spcPts val="2700"/>
              </a:spcBef>
              <a:defRPr sz="2736">
                <a:effectLst>
                  <a:outerShdw sx="100000" sy="100000" kx="0" ky="0" algn="b" rotWithShape="0" blurRad="38608" dist="28956" dir="5400000">
                    <a:srgbClr val="000000"/>
                  </a:outerShdw>
                </a:effectLst>
              </a:defRPr>
            </a:lvl1pPr>
          </a:lstStyle>
          <a:p>
            <a:pPr/>
            <a:r>
              <a:t>Nick Bostrom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AI Alignment"/>
          <p:cNvSpPr txBox="1"/>
          <p:nvPr>
            <p:ph type="title"/>
          </p:nvPr>
        </p:nvSpPr>
        <p:spPr>
          <a:xfrm>
            <a:off x="787400" y="-501951"/>
            <a:ext cx="11430000" cy="24384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AI Alignment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7090" y="2585528"/>
            <a:ext cx="4090620" cy="6081144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ource: Walter Crane"/>
          <p:cNvSpPr txBox="1"/>
          <p:nvPr/>
        </p:nvSpPr>
        <p:spPr>
          <a:xfrm>
            <a:off x="5569902" y="8790619"/>
            <a:ext cx="1864996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Walter Crane</a:t>
            </a:r>
          </a:p>
        </p:txBody>
      </p:sp>
      <p:sp>
        <p:nvSpPr>
          <p:cNvPr id="218" name="King Midias"/>
          <p:cNvSpPr txBox="1"/>
          <p:nvPr>
            <p:ph type="body" sz="quarter" idx="1"/>
          </p:nvPr>
        </p:nvSpPr>
        <p:spPr>
          <a:xfrm>
            <a:off x="4979184" y="1494338"/>
            <a:ext cx="3046432" cy="1065644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3000"/>
            </a:lvl1pPr>
          </a:lstStyle>
          <a:p>
            <a:pPr/>
            <a:r>
              <a:t>King Midias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Don’t panic!"/>
          <p:cNvSpPr txBox="1"/>
          <p:nvPr>
            <p:ph type="title" idx="4294967295"/>
          </p:nvPr>
        </p:nvSpPr>
        <p:spPr>
          <a:xfrm>
            <a:off x="787400" y="-119897"/>
            <a:ext cx="11430000" cy="1930152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Don’t panic!</a:t>
            </a:r>
          </a:p>
        </p:txBody>
      </p:sp>
      <p:pic>
        <p:nvPicPr>
          <p:cNvPr id="2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2065" y="1965926"/>
            <a:ext cx="12540670" cy="3741177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BENEFICIAL AI 2017 conference 23 principles…"/>
          <p:cNvSpPr txBox="1"/>
          <p:nvPr>
            <p:ph type="body" sz="half" idx="4294967295"/>
          </p:nvPr>
        </p:nvSpPr>
        <p:spPr>
          <a:xfrm>
            <a:off x="787400" y="6046648"/>
            <a:ext cx="11894132" cy="3369612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4"/>
              </a:buBlip>
            </a:pPr>
            <a:r>
              <a:t>BENEFICIAL AI 2017 conference 23 principles</a:t>
            </a:r>
          </a:p>
          <a:p>
            <a:pPr>
              <a:buBlip>
                <a:blip r:embed="rId4"/>
              </a:buBlip>
            </a:pPr>
            <a:r>
              <a:t>Signed by: Demis Hassabis, Ilya Sutskever, Yann LeCun, Stuart Russell, Peter Norvig, Ray Kurzweil, Stephen Hawking, Elon Musk, Jaan Tallinn, Sam Altman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But do help if you can"/>
          <p:cNvSpPr txBox="1"/>
          <p:nvPr>
            <p:ph type="title" idx="4294967295"/>
          </p:nvPr>
        </p:nvSpPr>
        <p:spPr>
          <a:xfrm>
            <a:off x="787400" y="-119897"/>
            <a:ext cx="11430000" cy="1930152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But do help if you can</a:t>
            </a:r>
          </a:p>
        </p:txBody>
      </p:sp>
      <p:pic>
        <p:nvPicPr>
          <p:cNvPr id="2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5699" y="2226417"/>
            <a:ext cx="4199588" cy="135219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41752" y="4561504"/>
            <a:ext cx="2316958" cy="21663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30231" y="2051628"/>
            <a:ext cx="2540001" cy="184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53496" y="4931778"/>
            <a:ext cx="3268706" cy="1634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60934" y="2054226"/>
            <a:ext cx="3053829" cy="16965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235155" y="7070695"/>
            <a:ext cx="1930152" cy="1930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401314" y="4931778"/>
            <a:ext cx="3134376" cy="163435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8118030" y="7297810"/>
            <a:ext cx="4134926" cy="14759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First things first"/>
          <p:cNvSpPr txBox="1"/>
          <p:nvPr>
            <p:ph type="title"/>
          </p:nvPr>
        </p:nvSpPr>
        <p:spPr>
          <a:xfrm>
            <a:off x="787400" y="254000"/>
            <a:ext cx="11430000" cy="1440997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First things first</a:t>
            </a:r>
          </a:p>
        </p:txBody>
      </p:sp>
      <p:sp>
        <p:nvSpPr>
          <p:cNvPr id="125" name="The topic is controversia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The topic is controversial</a:t>
            </a:r>
          </a:p>
          <a:p>
            <a:pPr>
              <a:buBlip>
                <a:blip r:embed="rId3"/>
              </a:buBlip>
            </a:pPr>
            <a:r>
              <a:t>Care on getting the facts right</a:t>
            </a:r>
          </a:p>
          <a:p>
            <a:pPr>
              <a:buBlip>
                <a:blip r:embed="rId3"/>
              </a:buBlip>
            </a:pPr>
            <a:r>
              <a:t>You will answer if AI can cause the end of the human race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hank you!…"/>
          <p:cNvSpPr txBox="1"/>
          <p:nvPr>
            <p:ph type="body" idx="14"/>
          </p:nvPr>
        </p:nvSpPr>
        <p:spPr>
          <a:xfrm>
            <a:off x="1270000" y="1160489"/>
            <a:ext cx="10464800" cy="2860798"/>
          </a:xfrm>
          <a:prstGeom prst="rect">
            <a:avLst/>
          </a:prstGeom>
        </p:spPr>
        <p:txBody>
          <a:bodyPr/>
          <a:lstStyle/>
          <a:p>
            <a:pPr>
              <a:defRPr sz="6000"/>
            </a:pPr>
            <a:r>
              <a:t>Thank you!</a:t>
            </a:r>
          </a:p>
          <a:p>
            <a:pPr>
              <a:defRPr sz="6000"/>
            </a:pPr>
          </a:p>
          <a:p>
            <a:pPr>
              <a:defRPr sz="6000"/>
            </a:pPr>
            <a:r>
              <a:t>Q &amp; A</a:t>
            </a:r>
          </a:p>
        </p:txBody>
      </p:sp>
      <p:pic>
        <p:nvPicPr>
          <p:cNvPr id="24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0594" y="6022907"/>
            <a:ext cx="4429840" cy="3325852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Marko Baštovanović"/>
          <p:cNvSpPr txBox="1"/>
          <p:nvPr>
            <p:ph type="body" sz="quarter" idx="4294967295"/>
          </p:nvPr>
        </p:nvSpPr>
        <p:spPr>
          <a:xfrm>
            <a:off x="741560" y="6272688"/>
            <a:ext cx="6164855" cy="637224"/>
          </a:xfrm>
          <a:prstGeom prst="rect">
            <a:avLst/>
          </a:prstGeom>
        </p:spPr>
        <p:txBody>
          <a:bodyPr anchor="t"/>
          <a:lstStyle>
            <a:lvl1pPr marL="0" indent="0" algn="ctr" defTabSz="490727">
              <a:spcBef>
                <a:spcPts val="0"/>
              </a:spcBef>
              <a:buSzTx/>
              <a:buNone/>
              <a:defRPr sz="3528">
                <a:solidFill>
                  <a:srgbClr val="73BFFF"/>
                </a:solidFill>
                <a:effectLst>
                  <a:outerShdw sx="100000" sy="100000" kx="0" ky="0" algn="b" rotWithShape="0" blurRad="42672" dist="32004" dir="5400000">
                    <a:srgbClr val="000000"/>
                  </a:outerShdw>
                </a:effectLst>
              </a:defRPr>
            </a:lvl1pPr>
          </a:lstStyle>
          <a:p>
            <a:pPr/>
            <a:r>
              <a:t>Marko Baštovanović</a:t>
            </a:r>
          </a:p>
        </p:txBody>
      </p:sp>
      <p:pic>
        <p:nvPicPr>
          <p:cNvPr id="24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13719" y="7619271"/>
            <a:ext cx="2251975" cy="1058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rrent state"/>
          <p:cNvSpPr txBox="1"/>
          <p:nvPr>
            <p:ph type="title"/>
          </p:nvPr>
        </p:nvSpPr>
        <p:spPr>
          <a:xfrm>
            <a:off x="787400" y="254000"/>
            <a:ext cx="11430000" cy="1449600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Current state</a:t>
            </a:r>
          </a:p>
        </p:txBody>
      </p:sp>
      <p:sp>
        <p:nvSpPr>
          <p:cNvPr id="130" name="1997 IBM DeepBlue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1997 IBM DeepBlue</a:t>
            </a:r>
          </a:p>
          <a:p>
            <a:pPr>
              <a:buBlip>
                <a:blip r:embed="rId3"/>
              </a:buBlip>
            </a:pPr>
            <a:r>
              <a:t>2016 AlphaGo</a:t>
            </a:r>
          </a:p>
          <a:p>
            <a:pPr>
              <a:buBlip>
                <a:blip r:embed="rId3"/>
              </a:buBlip>
            </a:pPr>
            <a:r>
              <a:t>2017 OpenAI DOTA2</a:t>
            </a:r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64777" y="2602331"/>
            <a:ext cx="6027902" cy="6047538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ource: Lee Jin-man / AP"/>
          <p:cNvSpPr txBox="1"/>
          <p:nvPr/>
        </p:nvSpPr>
        <p:spPr>
          <a:xfrm>
            <a:off x="8364589" y="8714786"/>
            <a:ext cx="2228279" cy="324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Lee Jin-man / AP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L is the way to go in AI"/>
          <p:cNvSpPr txBox="1"/>
          <p:nvPr/>
        </p:nvSpPr>
        <p:spPr>
          <a:xfrm>
            <a:off x="2700043" y="345097"/>
            <a:ext cx="7398958" cy="93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RL is the way to go in AI</a:t>
            </a:r>
          </a:p>
        </p:txBody>
      </p:sp>
      <p:sp>
        <p:nvSpPr>
          <p:cNvPr id="137" name="Source: Google DeepMind"/>
          <p:cNvSpPr txBox="1"/>
          <p:nvPr/>
        </p:nvSpPr>
        <p:spPr>
          <a:xfrm>
            <a:off x="5357590" y="8905814"/>
            <a:ext cx="2289620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Google DeepMind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20250" y="1336612"/>
            <a:ext cx="6564300" cy="7509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L is the way to go in AI"/>
          <p:cNvSpPr txBox="1"/>
          <p:nvPr/>
        </p:nvSpPr>
        <p:spPr>
          <a:xfrm>
            <a:off x="2700043" y="345097"/>
            <a:ext cx="7398958" cy="932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RL is the way to go in AI</a:t>
            </a:r>
          </a:p>
        </p:txBody>
      </p:sp>
      <p:sp>
        <p:nvSpPr>
          <p:cNvPr id="143" name="Source: Google DeepMind"/>
          <p:cNvSpPr txBox="1"/>
          <p:nvPr/>
        </p:nvSpPr>
        <p:spPr>
          <a:xfrm>
            <a:off x="5357590" y="8905814"/>
            <a:ext cx="2289620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Google DeepMind</a:t>
            </a:r>
          </a:p>
        </p:txBody>
      </p:sp>
      <p:sp>
        <p:nvSpPr>
          <p:cNvPr id="144" name="Video removed due to GitHub space limitations. See it at:…"/>
          <p:cNvSpPr txBox="1"/>
          <p:nvPr/>
        </p:nvSpPr>
        <p:spPr>
          <a:xfrm>
            <a:off x="941895" y="4374325"/>
            <a:ext cx="11121010" cy="10049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000"/>
            </a:pPr>
            <a:r>
              <a:t>Video removed due to GitHub space limitations. See it at:</a:t>
            </a:r>
          </a:p>
          <a:p>
            <a:pPr>
              <a:defRPr sz="3000"/>
            </a:pPr>
            <a:r>
              <a:t>https://www.youtube.com/embed/Q70ulPJW3Gk?start=1&amp;end=55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After a problem is solved"/>
          <p:cNvSpPr txBox="1"/>
          <p:nvPr/>
        </p:nvSpPr>
        <p:spPr>
          <a:xfrm>
            <a:off x="2394457" y="243432"/>
            <a:ext cx="8215885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After a problem is solved</a:t>
            </a:r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22988" y="2077786"/>
            <a:ext cx="7758823" cy="4503374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Once the human level is reached we soon surpass it by  a large margin"/>
          <p:cNvSpPr txBox="1"/>
          <p:nvPr/>
        </p:nvSpPr>
        <p:spPr>
          <a:xfrm>
            <a:off x="610025" y="7408916"/>
            <a:ext cx="11534344" cy="12059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44500" indent="-444500" algn="l">
              <a:spcBef>
                <a:spcPts val="3600"/>
              </a:spcBef>
              <a:buSzPct val="30000"/>
              <a:buBlip>
                <a:blip r:embed="rId4"/>
              </a:buBlip>
              <a:defRPr sz="3600"/>
            </a:pPr>
            <a:r>
              <a:t>Once the human level is reached we soon surpass it by </a:t>
            </a:r>
            <a:br/>
            <a:r>
              <a:t>a large margin</a:t>
            </a:r>
          </a:p>
        </p:txBody>
      </p:sp>
      <p:sp>
        <p:nvSpPr>
          <p:cNvPr id="149" name="Source: deepmind.com"/>
          <p:cNvSpPr txBox="1"/>
          <p:nvPr/>
        </p:nvSpPr>
        <p:spPr>
          <a:xfrm>
            <a:off x="5481796" y="6669677"/>
            <a:ext cx="2041208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deepmind.com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120 Years of “Moore’s Law”"/>
          <p:cNvSpPr txBox="1"/>
          <p:nvPr/>
        </p:nvSpPr>
        <p:spPr>
          <a:xfrm>
            <a:off x="1586981" y="265906"/>
            <a:ext cx="9830839" cy="10065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/>
            <a:r>
              <a:t>120 Years of “Moore’s Law”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950" y="2023806"/>
            <a:ext cx="11264900" cy="680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redictions about AI"/>
          <p:cNvSpPr txBox="1"/>
          <p:nvPr>
            <p:ph type="title"/>
          </p:nvPr>
        </p:nvSpPr>
        <p:spPr>
          <a:xfrm>
            <a:off x="787400" y="254000"/>
            <a:ext cx="11430000" cy="1558984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Predictions about AI</a:t>
            </a:r>
          </a:p>
        </p:txBody>
      </p:sp>
      <p:sp>
        <p:nvSpPr>
          <p:cNvPr id="159" name="Why we don’t have a base on Mo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t>Why we don’t have a base on Moon</a:t>
            </a:r>
          </a:p>
          <a:p>
            <a:pPr>
              <a:buBlip>
                <a:blip r:embed="rId3"/>
              </a:buBlip>
            </a:pPr>
            <a:r>
              <a:t>Wilbur Wright 1901: “I don't think men will fly for a thousand years”</a:t>
            </a:r>
          </a:p>
          <a:p>
            <a:pPr>
              <a:buBlip>
                <a:blip r:embed="rId3"/>
              </a:buBlip>
            </a:pPr>
            <a:r>
              <a:t>Watch for: incentives, financials, talent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Financial incentives"/>
          <p:cNvSpPr txBox="1"/>
          <p:nvPr>
            <p:ph type="title"/>
          </p:nvPr>
        </p:nvSpPr>
        <p:spPr>
          <a:xfrm>
            <a:off x="787400" y="249373"/>
            <a:ext cx="11430000" cy="1219201"/>
          </a:xfrm>
          <a:prstGeom prst="rect">
            <a:avLst/>
          </a:prstGeom>
        </p:spPr>
        <p:txBody>
          <a:bodyPr/>
          <a:lstStyle>
            <a:lvl1pPr algn="ctr">
              <a:defRPr sz="6000"/>
            </a:lvl1pPr>
          </a:lstStyle>
          <a:p>
            <a:pPr/>
            <a:r>
              <a:t>Financial incentives</a:t>
            </a:r>
          </a:p>
        </p:txBody>
      </p:sp>
      <p:pic>
        <p:nvPicPr>
          <p:cNvPr id="16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4916" y="2433369"/>
            <a:ext cx="10474968" cy="6265123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ource: deepmind.com"/>
          <p:cNvSpPr txBox="1"/>
          <p:nvPr/>
        </p:nvSpPr>
        <p:spPr>
          <a:xfrm>
            <a:off x="5481796" y="8905814"/>
            <a:ext cx="2041208" cy="3246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00"/>
            </a:lvl1pPr>
          </a:lstStyle>
          <a:p>
            <a:pPr/>
            <a:r>
              <a:t>Source: deepmind.com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